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A2C"/>
          </a:solidFill>
          <a:ln w="12700">
            <a:solidFill>
              <a:srgbClr val="C49A2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400" kern="0" dirty="0">
                <a:solidFill>
                  <a:srgbClr val="C49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5M LEADERSHIP INSTITUTE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274320" y="594360"/>
            <a:ext cx="53035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AF8F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Day.</a:t>
            </a:r>
            <a:endParaRPr lang="en-US" sz="4400" dirty="0"/>
          </a:p>
          <a:p>
            <a:pPr algn="l" indent="0" marL="0">
              <a:buNone/>
            </a:pPr>
            <a:r>
              <a:rPr lang="en-US" sz="4400" b="1" dirty="0">
                <a:solidFill>
                  <a:srgbClr val="FAF8F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Measurable Returns.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274320" y="2633472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D4AF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ROI Case for Attending a 5M Masterclass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943600" y="640080"/>
            <a:ext cx="2926080" cy="1234440"/>
          </a:xfrm>
          <a:prstGeom prst="rect">
            <a:avLst/>
          </a:prstGeom>
          <a:solidFill>
            <a:srgbClr val="1C2B4A"/>
          </a:solidFill>
          <a:ln w="12700">
            <a:solidFill>
              <a:srgbClr val="C49A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08192" y="7315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49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40%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6108192" y="135331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reduction in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overload*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943600" y="2103120"/>
            <a:ext cx="2926080" cy="1234440"/>
          </a:xfrm>
          <a:prstGeom prst="rect">
            <a:avLst/>
          </a:prstGeom>
          <a:solidFill>
            <a:srgbClr val="1C2B4A"/>
          </a:solidFill>
          <a:ln w="12700">
            <a:solidFill>
              <a:srgbClr val="C49A2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08192" y="21945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49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2.4x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108192" y="281635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on one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well-executed framework*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43600" y="3566160"/>
            <a:ext cx="2926080" cy="1234440"/>
          </a:xfrm>
          <a:prstGeom prst="rect">
            <a:avLst/>
          </a:prstGeom>
          <a:solidFill>
            <a:srgbClr val="1C2B4A"/>
          </a:solidFill>
          <a:ln w="12700">
            <a:solidFill>
              <a:srgbClr val="C49A2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08192" y="36576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49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day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108192" y="427939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build instruments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team uses Monday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74320" y="4663440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Based on peer-reviewed research on structured skill-building, decision-making frameworks, and leadership development ROI. Individual results vary.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ED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D1829"/>
          </a:solidFill>
          <a:ln w="12700">
            <a:solidFill>
              <a:srgbClr val="0D18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500" kern="0" dirty="0">
                <a:solidFill>
                  <a:srgbClr val="C49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RETURNS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FAF8F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 single 5M Masterclass produces — measurable, immediately deployable, compounding.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01168" y="1115568"/>
            <a:ext cx="2834640" cy="37033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01168" y="1115568"/>
            <a:ext cx="2834640" cy="64008"/>
          </a:xfrm>
          <a:prstGeom prst="rect">
            <a:avLst/>
          </a:prstGeom>
          <a:solidFill>
            <a:srgbClr val="5B8DD9"/>
          </a:solidFill>
          <a:ln w="12700">
            <a:solidFill>
              <a:srgbClr val="5B8DD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252728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5B8D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65760" y="163677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Return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195681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spc="100" kern="0" dirty="0">
                <a:solidFill>
                  <a:srgbClr val="5B8D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Instrument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65760" y="2231136"/>
            <a:ext cx="2505456" cy="0"/>
          </a:xfrm>
          <a:prstGeom prst="line">
            <a:avLst/>
          </a:prstGeom>
          <a:noFill/>
          <a:ln w="6350">
            <a:solidFill>
              <a:srgbClr val="E8E0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2322576"/>
            <a:ext cx="256032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participant leaves with one completed governance or career instrument — a MOAT Stack, a Core Map, a MESSAGE Worksheet — built on their real data during the session.</a:t>
            </a:r>
            <a:endParaRPr lang="en-US" sz="900" dirty="0"/>
          </a:p>
          <a:p>
            <a:pPr algn="l" indent="0" marL="0">
              <a:buNone/>
            </a:pPr>
            <a:endParaRPr lang="en-US" sz="900" dirty="0"/>
          </a:p>
          <a:p>
            <a:pPr algn="l" indent="0" marL="0">
              <a:buNone/>
            </a:pPr>
            <a:r>
              <a:rPr lang="en-US" sz="900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on active learning consistently shows that applied skill practice during instruction produces 2-3x higher retention and transfer than passive learning. You are not taking notes. You are building.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10896" y="4059936"/>
            <a:ext cx="2615184" cy="658368"/>
          </a:xfrm>
          <a:prstGeom prst="rect">
            <a:avLst/>
          </a:prstGeom>
          <a:solidFill>
            <a:srgbClr val="5B8DD9">
              <a:alpha val="12000"/>
            </a:srgbClr>
          </a:solidFill>
          <a:ln w="6350">
            <a:solidFill>
              <a:srgbClr val="5B8D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4078224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5B8D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76%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161288" y="4069080"/>
            <a:ext cx="1755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i="1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workshop learning that transfers to the job comes from structured practice, not content delivery</a:t>
            </a:r>
            <a:endParaRPr lang="en-US" sz="700" dirty="0"/>
          </a:p>
          <a:p>
            <a:pPr algn="l" indent="0" marL="0">
              <a:buNone/>
            </a:pPr>
            <a:r>
              <a:rPr lang="en-US" sz="700" i="1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(Lombardo &amp; Eichinger, 2000)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3172968" y="1115568"/>
            <a:ext cx="2834640" cy="37033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172968" y="1115568"/>
            <a:ext cx="2834640" cy="64008"/>
          </a:xfrm>
          <a:prstGeom prst="rect">
            <a:avLst/>
          </a:prstGeom>
          <a:solidFill>
            <a:srgbClr val="6AB187"/>
          </a:solidFill>
          <a:ln w="12700">
            <a:solidFill>
              <a:srgbClr val="6AB18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37560" y="1252728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6AB18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3337560" y="163677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Compounding Return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337560" y="195681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spc="100" kern="0" dirty="0">
                <a:solidFill>
                  <a:srgbClr val="6AB1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 Effect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337560" y="2231136"/>
            <a:ext cx="2505456" cy="0"/>
          </a:xfrm>
          <a:prstGeom prst="line">
            <a:avLst/>
          </a:prstGeom>
          <a:noFill/>
          <a:ln w="6350">
            <a:solidFill>
              <a:srgbClr val="E8E0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37560" y="2322576"/>
            <a:ext cx="256032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diagnostic framework between leader and team changes how problems are named, which changes how they are solved. When a leadership team shares a framework — Core Load, Meaning Ledger, Mandate Charter — they develop a common governance vocabulary that reduces ambiguity cost.</a:t>
            </a:r>
            <a:endParaRPr lang="en-US" sz="900" dirty="0"/>
          </a:p>
          <a:p>
            <a:pPr algn="l" indent="0" marL="0">
              <a:buNone/>
            </a:pPr>
            <a:endParaRPr lang="en-US" sz="900" dirty="0"/>
          </a:p>
          <a:p>
            <a:pPr algn="l" indent="0" marL="0">
              <a:buNone/>
            </a:pPr>
            <a:r>
              <a:rPr lang="en-US" sz="900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McKinsey research on organisational health identifies shared language and clear accountability structures among the strongest predictors of sustained performance improvement.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282696" y="4059936"/>
            <a:ext cx="2615184" cy="658368"/>
          </a:xfrm>
          <a:prstGeom prst="rect">
            <a:avLst/>
          </a:prstGeom>
          <a:solidFill>
            <a:srgbClr val="6AB187">
              <a:alpha val="12000"/>
            </a:srgbClr>
          </a:solidFill>
          <a:ln w="6350">
            <a:solidFill>
              <a:srgbClr val="6AB1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337560" y="4078224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AB18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$62k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4133088" y="4069080"/>
            <a:ext cx="1755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i="1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annual cost of one significant decision made without a clear mandate or governance framework</a:t>
            </a:r>
            <a:endParaRPr lang="en-US" sz="700" dirty="0"/>
          </a:p>
          <a:p>
            <a:pPr algn="l" indent="0" marL="0">
              <a:buNone/>
            </a:pPr>
            <a:r>
              <a:rPr lang="en-US" sz="700" i="1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(Harvard Business Review, 2022)</a:t>
            </a:r>
            <a:endParaRPr lang="en-US" sz="700" dirty="0"/>
          </a:p>
        </p:txBody>
      </p:sp>
      <p:sp>
        <p:nvSpPr>
          <p:cNvPr id="25" name="Shape 23"/>
          <p:cNvSpPr/>
          <p:nvPr/>
        </p:nvSpPr>
        <p:spPr>
          <a:xfrm>
            <a:off x="6144768" y="1115568"/>
            <a:ext cx="2834640" cy="37033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144768" y="1115568"/>
            <a:ext cx="2834640" cy="64008"/>
          </a:xfrm>
          <a:prstGeom prst="rect">
            <a:avLst/>
          </a:prstGeom>
          <a:solidFill>
            <a:srgbClr val="C49A2C"/>
          </a:solidFill>
          <a:ln w="12700">
            <a:solidFill>
              <a:srgbClr val="C49A2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09360" y="1252728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C49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309360" y="163677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Return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309360" y="195681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spc="100" kern="0" dirty="0">
                <a:solidFill>
                  <a:srgbClr val="C49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Prevention Premium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309360" y="2231136"/>
            <a:ext cx="2505456" cy="0"/>
          </a:xfrm>
          <a:prstGeom prst="line">
            <a:avLst/>
          </a:prstGeom>
          <a:noFill/>
          <a:ln w="6350">
            <a:solidFill>
              <a:srgbClr val="E8E0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309360" y="2322576"/>
            <a:ext cx="256032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Stitch In Time domains address organisational seam-pulling before it becomes structural failure. The cost of a talent crisis, a signal failure, or a mandate confusion event typically runs 5-20x the cost of preventive governance investment.</a:t>
            </a:r>
            <a:endParaRPr lang="en-US" sz="900" dirty="0"/>
          </a:p>
          <a:p>
            <a:pPr algn="l" indent="0" marL="0">
              <a:buNone/>
            </a:pPr>
            <a:endParaRPr lang="en-US" sz="900" dirty="0"/>
          </a:p>
          <a:p>
            <a:pPr algn="l" indent="0" marL="0">
              <a:buNone/>
            </a:pPr>
            <a:r>
              <a:rPr lang="en-US" sz="900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well-deployed Margin Engine or Mandate Charter across a team of ten pays for the masterclass cost within a single avoided escalation.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254496" y="4059936"/>
            <a:ext cx="2615184" cy="658368"/>
          </a:xfrm>
          <a:prstGeom prst="rect">
            <a:avLst/>
          </a:prstGeom>
          <a:solidFill>
            <a:srgbClr val="C49A2C">
              <a:alpha val="12000"/>
            </a:srgbClr>
          </a:solidFill>
          <a:ln w="6350">
            <a:solidFill>
              <a:srgbClr val="C49A2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309360" y="4078224"/>
            <a:ext cx="777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49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7-10x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7104888" y="4069080"/>
            <a:ext cx="1755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i="1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return on preventive leadership frameworks vs reactive recovery costs</a:t>
            </a:r>
            <a:endParaRPr lang="en-US" sz="700" dirty="0"/>
          </a:p>
          <a:p>
            <a:pPr algn="l" indent="0" marL="0">
              <a:buNone/>
            </a:pPr>
            <a:r>
              <a:rPr lang="en-US" sz="700" i="1" dirty="0">
                <a:solidFill>
                  <a:srgbClr val="3A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(Deloitte Leadership Practice, 2021)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2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C49A2C"/>
          </a:solidFill>
          <a:ln w="12700">
            <a:solidFill>
              <a:srgbClr val="C49A2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1148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AF8F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DECISION IS STRAIGHTFORWARD.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D4AF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day. Two frameworks. Instruments you deploy the next morning.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627632"/>
            <a:ext cx="5120640" cy="475488"/>
          </a:xfrm>
          <a:prstGeom prst="rect">
            <a:avLst/>
          </a:prstGeom>
          <a:solidFill>
            <a:srgbClr val="243659"/>
          </a:solidFill>
          <a:ln w="3810">
            <a:solidFill>
              <a:srgbClr val="2A407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16824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D4AF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attending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2633472" y="1682496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day + registration fee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57200" y="2176272"/>
            <a:ext cx="5120640" cy="475488"/>
          </a:xfrm>
          <a:prstGeom prst="rect">
            <a:avLst/>
          </a:prstGeom>
          <a:solidFill>
            <a:srgbClr val="1C3050"/>
          </a:solidFill>
          <a:ln w="3810">
            <a:solidFill>
              <a:srgbClr val="2A407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66928" y="223113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D4AF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direct return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2633472" y="2231136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deployed instrument on your team within 7 days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57200" y="2724912"/>
            <a:ext cx="5120640" cy="475488"/>
          </a:xfrm>
          <a:prstGeom prst="rect">
            <a:avLst/>
          </a:prstGeom>
          <a:solidFill>
            <a:srgbClr val="243659"/>
          </a:solidFill>
          <a:ln w="3810">
            <a:solidFill>
              <a:srgbClr val="2A407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6928" y="277977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D4AF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Prevented cost scenario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2633472" y="2779776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mandate confusion event avoided: $62k avg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57200" y="3273552"/>
            <a:ext cx="5120640" cy="475488"/>
          </a:xfrm>
          <a:prstGeom prst="rect">
            <a:avLst/>
          </a:prstGeom>
          <a:solidFill>
            <a:srgbClr val="1C3050"/>
          </a:solidFill>
          <a:ln w="3810">
            <a:solidFill>
              <a:srgbClr val="2A407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66928" y="332841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D4AF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 retention impact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2633472" y="3328416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high-potential retained: $80k-$200k replacement cost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3822192"/>
            <a:ext cx="5120640" cy="475488"/>
          </a:xfrm>
          <a:prstGeom prst="rect">
            <a:avLst/>
          </a:prstGeom>
          <a:solidFill>
            <a:srgbClr val="243659"/>
          </a:solidFill>
          <a:ln w="3810">
            <a:solidFill>
              <a:srgbClr val="2A407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6928" y="387705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D4AF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Compounding value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2633472" y="3877056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FAF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 in use for 3+ years across multiple teams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989320" y="384048"/>
            <a:ext cx="2926080" cy="4251960"/>
          </a:xfrm>
          <a:prstGeom prst="rect">
            <a:avLst/>
          </a:prstGeom>
          <a:solidFill>
            <a:srgbClr val="0D1829"/>
          </a:solidFill>
          <a:ln w="12700">
            <a:solidFill>
              <a:srgbClr val="C49A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144768" y="548640"/>
            <a:ext cx="2615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C49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alternative cost.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144768" y="1005840"/>
            <a:ext cx="2615184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C8D5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attending is also a decision — with costs that are harder to see and easier to defer.
</a:t>
            </a:r>
            <a:pPr algn="l" indent="0" marL="0">
              <a:buNone/>
            </a:pPr>
            <a:r>
              <a:rPr lang="en-US" sz="950" dirty="0">
                <a:solidFill>
                  <a:srgbClr val="C8D5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leadership team that does not name its core dependencies will discover them in a crisis.
</a:t>
            </a:r>
            <a:pPr algn="l" indent="0" marL="0">
              <a:buNone/>
            </a:pPr>
            <a:r>
              <a:rPr lang="en-US" sz="950" dirty="0">
                <a:solidFill>
                  <a:srgbClr val="C8D5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professional who cannot articulate their value will lose ground to those who can.
</a:t>
            </a:r>
            <a:pPr algn="l" indent="0" marL="0">
              <a:buNone/>
            </a:pPr>
            <a:r>
              <a:rPr lang="en-US" sz="950" dirty="0">
                <a:solidFill>
                  <a:srgbClr val="C8D5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governance structure without clear mandates will resolve itself through informal power — expensively.
</a:t>
            </a:r>
            <a:pPr algn="l" indent="0" marL="0">
              <a:buNone/>
            </a:pPr>
            <a:r>
              <a:rPr lang="en-US" sz="950" dirty="0">
                <a:solidFill>
                  <a:srgbClr val="C8D5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5M Masterclass does not promise transformation. It produces tools. Tools either get used or they do not. That part is yours.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57200" y="487375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8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5M Leadership Institute  |  services@5mleadership.com  |  www.5mleadership.com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5M Masterclass — The ROI Case</dc:title>
  <dc:subject>PptxGenJS Presentation</dc:subject>
  <dc:creator>I.S. Matthew</dc:creator>
  <cp:lastModifiedBy>I.S. Matthew</cp:lastModifiedBy>
  <cp:revision>1</cp:revision>
  <dcterms:created xsi:type="dcterms:W3CDTF">2026-03-24T09:07:47Z</dcterms:created>
  <dcterms:modified xsi:type="dcterms:W3CDTF">2026-03-24T09:07:47Z</dcterms:modified>
</cp:coreProperties>
</file>